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58" d="100"/>
          <a:sy n="58" d="100"/>
        </p:scale>
        <p:origin x="69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4/29/2024</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487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4/29/2024</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6206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4/29/2024</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4585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4/29/2024</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679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4/29/2024</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1297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4/29/2024</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0210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4/29/2024</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293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4/29/2024</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7854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4/29/2024</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3132881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4/29/2024</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763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4/29/2024</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1212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4/29/2024</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119383837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mailto:mistopredsedkyne@asociacevydavatelu.cz"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Obrázek 4" descr="Obsah obrázku text, Písmo, logo, Grafika&#10;&#10;Popis byl vytvořen automaticky">
            <a:extLst>
              <a:ext uri="{FF2B5EF4-FFF2-40B4-BE49-F238E27FC236}">
                <a16:creationId xmlns:a16="http://schemas.microsoft.com/office/drawing/2014/main" id="{E81A26BC-EB2A-23CF-87F0-2B3C87D6D2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099" y="4677439"/>
            <a:ext cx="2191110" cy="1046255"/>
          </a:xfrm>
          <a:prstGeom prst="rect">
            <a:avLst/>
          </a:prstGeom>
        </p:spPr>
      </p:pic>
      <p:grpSp>
        <p:nvGrpSpPr>
          <p:cNvPr id="12" name="Group 11">
            <a:extLst>
              <a:ext uri="{FF2B5EF4-FFF2-40B4-BE49-F238E27FC236}">
                <a16:creationId xmlns:a16="http://schemas.microsoft.com/office/drawing/2014/main" id="{66F2B51C-9578-EB41-A17E-FFF9D491AD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6858000"/>
            <a:chOff x="10290315" y="0"/>
            <a:chExt cx="1901686" cy="6858000"/>
          </a:xfrm>
        </p:grpSpPr>
        <p:sp>
          <p:nvSpPr>
            <p:cNvPr id="13" name="Oval 12">
              <a:extLst>
                <a:ext uri="{FF2B5EF4-FFF2-40B4-BE49-F238E27FC236}">
                  <a16:creationId xmlns:a16="http://schemas.microsoft.com/office/drawing/2014/main" id="{14E9CAEA-4CF4-D249-8127-CD2FA2018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85">
              <a:extLst>
                <a:ext uri="{FF2B5EF4-FFF2-40B4-BE49-F238E27FC236}">
                  <a16:creationId xmlns:a16="http://schemas.microsoft.com/office/drawing/2014/main" id="{E51EDD93-C3A3-DF47-BCFC-43B049E34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86">
              <a:extLst>
                <a:ext uri="{FF2B5EF4-FFF2-40B4-BE49-F238E27FC236}">
                  <a16:creationId xmlns:a16="http://schemas.microsoft.com/office/drawing/2014/main" id="{D574DB0D-896A-D649-89B1-33753E1D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87">
              <a:extLst>
                <a:ext uri="{FF2B5EF4-FFF2-40B4-BE49-F238E27FC236}">
                  <a16:creationId xmlns:a16="http://schemas.microsoft.com/office/drawing/2014/main" id="{62256DD9-FEA3-4A40-80D1-B33F0FF158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88">
              <a:extLst>
                <a:ext uri="{FF2B5EF4-FFF2-40B4-BE49-F238E27FC236}">
                  <a16:creationId xmlns:a16="http://schemas.microsoft.com/office/drawing/2014/main" id="{534E9839-EAD7-3C49-8D10-E4BFE08208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89">
              <a:extLst>
                <a:ext uri="{FF2B5EF4-FFF2-40B4-BE49-F238E27FC236}">
                  <a16:creationId xmlns:a16="http://schemas.microsoft.com/office/drawing/2014/main" id="{DDFC3FA6-9BB5-A34E-9337-A2E9A1EED9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97">
              <a:extLst>
                <a:ext uri="{FF2B5EF4-FFF2-40B4-BE49-F238E27FC236}">
                  <a16:creationId xmlns:a16="http://schemas.microsoft.com/office/drawing/2014/main" id="{45000D9E-4AD7-5A4F-8E99-302F388C8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Nadpis 1">
            <a:extLst>
              <a:ext uri="{FF2B5EF4-FFF2-40B4-BE49-F238E27FC236}">
                <a16:creationId xmlns:a16="http://schemas.microsoft.com/office/drawing/2014/main" id="{2BF9BF6C-3CB6-9CAF-DFFB-40D219B32C83}"/>
              </a:ext>
            </a:extLst>
          </p:cNvPr>
          <p:cNvSpPr>
            <a:spLocks noGrp="1"/>
          </p:cNvSpPr>
          <p:nvPr>
            <p:ph type="ctrTitle"/>
          </p:nvPr>
        </p:nvSpPr>
        <p:spPr>
          <a:xfrm>
            <a:off x="3405528" y="939784"/>
            <a:ext cx="7287816" cy="2866405"/>
          </a:xfrm>
        </p:spPr>
        <p:txBody>
          <a:bodyPr>
            <a:normAutofit/>
          </a:bodyPr>
          <a:lstStyle/>
          <a:p>
            <a:pPr>
              <a:lnSpc>
                <a:spcPct val="90000"/>
              </a:lnSpc>
            </a:pPr>
            <a:r>
              <a:rPr lang="cs-CZ" sz="6700" dirty="0"/>
              <a:t>Evropský zákon </a:t>
            </a:r>
            <a:br>
              <a:rPr lang="cs-CZ" sz="6700" dirty="0"/>
            </a:br>
            <a:r>
              <a:rPr lang="cs-CZ" sz="6700" dirty="0"/>
              <a:t>o svobodě médií </a:t>
            </a:r>
            <a:br>
              <a:rPr lang="cs-CZ" sz="6700" dirty="0"/>
            </a:br>
            <a:r>
              <a:rPr lang="cs-CZ" sz="6700" dirty="0"/>
              <a:t>(EMFA)</a:t>
            </a:r>
          </a:p>
        </p:txBody>
      </p:sp>
      <p:cxnSp>
        <p:nvCxnSpPr>
          <p:cNvPr id="21" name="Straight Connector 20">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05528" y="6087110"/>
            <a:ext cx="821796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7138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FAC3A4A-69FA-55A2-A19A-5F7E2CC610CC}"/>
              </a:ext>
            </a:extLst>
          </p:cNvPr>
          <p:cNvSpPr txBox="1"/>
          <p:nvPr/>
        </p:nvSpPr>
        <p:spPr>
          <a:xfrm>
            <a:off x="1087915" y="529420"/>
            <a:ext cx="6097836" cy="470000"/>
          </a:xfrm>
          <a:prstGeom prst="rect">
            <a:avLst/>
          </a:prstGeom>
          <a:noFill/>
        </p:spPr>
        <p:txBody>
          <a:bodyPr wrap="square">
            <a:spAutoFit/>
          </a:bodyPr>
          <a:lstStyle/>
          <a:p>
            <a:pPr>
              <a:lnSpc>
                <a:spcPct val="107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Transparentnost vlastnictví médií (čl. 6.1, 6.2)</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ovéPole 4">
            <a:extLst>
              <a:ext uri="{FF2B5EF4-FFF2-40B4-BE49-F238E27FC236}">
                <a16:creationId xmlns:a16="http://schemas.microsoft.com/office/drawing/2014/main" id="{FA9D1BD2-7FB3-C820-EE89-D820827EEBBD}"/>
              </a:ext>
            </a:extLst>
          </p:cNvPr>
          <p:cNvSpPr txBox="1"/>
          <p:nvPr/>
        </p:nvSpPr>
        <p:spPr>
          <a:xfrm>
            <a:off x="997026" y="1191981"/>
            <a:ext cx="10281492" cy="2548455"/>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Vydavatelé musí zveřejňovat a udržovat aktuální informace o vlastnictví, včetně:</a:t>
            </a:r>
          </a:p>
          <a:p>
            <a:pPr marL="342900" lvl="0" indent="-342900">
              <a:lnSpc>
                <a:spcPct val="107000"/>
              </a:lnSpc>
              <a:buFont typeface="Calibri" panose="020F0502020204030204" pitchFamily="34" charset="0"/>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Právního názvu a kontaktních údajů;</a:t>
            </a:r>
          </a:p>
          <a:p>
            <a:pPr marL="342900" lvl="0" indent="-342900">
              <a:lnSpc>
                <a:spcPct val="107000"/>
              </a:lnSpc>
              <a:buFont typeface="Calibri" panose="020F0502020204030204" pitchFamily="34" charset="0"/>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Jména přímých nebo nepřímých vlastníků a vlastníků s podíly, včetně vlastnictví státu nebo veřejného orgánu/subjektu;</a:t>
            </a:r>
          </a:p>
          <a:p>
            <a:pPr marL="342900" lvl="0" indent="-342900">
              <a:lnSpc>
                <a:spcPct val="107000"/>
              </a:lnSpc>
              <a:buFont typeface="Calibri" panose="020F0502020204030204" pitchFamily="34" charset="0"/>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Jména skutečných vlastníků;</a:t>
            </a:r>
          </a:p>
          <a:p>
            <a:pPr marL="342900" lvl="0" indent="-342900">
              <a:lnSpc>
                <a:spcPct val="107000"/>
              </a:lnSpc>
              <a:spcAft>
                <a:spcPts val="800"/>
              </a:spcAft>
              <a:buFont typeface="Calibri" panose="020F0502020204030204" pitchFamily="34" charset="0"/>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Celkového množství přijaté státní reklamy, včetně reklamy ze třetích zemí. </a:t>
            </a:r>
          </a:p>
        </p:txBody>
      </p:sp>
      <p:sp>
        <p:nvSpPr>
          <p:cNvPr id="7" name="TextovéPole 6">
            <a:extLst>
              <a:ext uri="{FF2B5EF4-FFF2-40B4-BE49-F238E27FC236}">
                <a16:creationId xmlns:a16="http://schemas.microsoft.com/office/drawing/2014/main" id="{67285617-865C-E524-8584-6F7FA3290CD9}"/>
              </a:ext>
            </a:extLst>
          </p:cNvPr>
          <p:cNvSpPr txBox="1"/>
          <p:nvPr/>
        </p:nvSpPr>
        <p:spPr>
          <a:xfrm>
            <a:off x="1319271" y="4032149"/>
            <a:ext cx="10036366" cy="2153282"/>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Informace se budou vkládat do národních „databází vlastnictví médií“ vytvořených regulačními orgány nebo jinými příslušnými orgány v členských státech (článek 6.2).</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Vymáhání: Vnitrostátní soudy, protože audiovizuální regulační orgány nejsou kompetentní k činnosti vydavatelů tisku.</a:t>
            </a:r>
          </a:p>
        </p:txBody>
      </p:sp>
    </p:spTree>
    <p:extLst>
      <p:ext uri="{BB962C8B-B14F-4D97-AF65-F5344CB8AC3E}">
        <p14:creationId xmlns:p14="http://schemas.microsoft.com/office/powerpoint/2010/main" val="1207155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8B1FEE5-2F18-980B-9146-A69336DA36C2}"/>
              </a:ext>
            </a:extLst>
          </p:cNvPr>
          <p:cNvSpPr txBox="1"/>
          <p:nvPr/>
        </p:nvSpPr>
        <p:spPr>
          <a:xfrm>
            <a:off x="947219" y="359785"/>
            <a:ext cx="8695063" cy="470000"/>
          </a:xfrm>
          <a:prstGeom prst="rect">
            <a:avLst/>
          </a:prstGeom>
          <a:noFill/>
        </p:spPr>
        <p:txBody>
          <a:bodyPr wrap="square">
            <a:spAutoFit/>
          </a:bodyPr>
          <a:lstStyle/>
          <a:p>
            <a:pPr>
              <a:lnSpc>
                <a:spcPct val="107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Povinnost zajistit redakční nezávislost (článek 6.3)</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ovéPole 4">
            <a:extLst>
              <a:ext uri="{FF2B5EF4-FFF2-40B4-BE49-F238E27FC236}">
                <a16:creationId xmlns:a16="http://schemas.microsoft.com/office/drawing/2014/main" id="{22EF24AE-ED45-8DAB-3128-FA3445BFB35E}"/>
              </a:ext>
            </a:extLst>
          </p:cNvPr>
          <p:cNvSpPr txBox="1"/>
          <p:nvPr/>
        </p:nvSpPr>
        <p:spPr>
          <a:xfrm>
            <a:off x="947219" y="981299"/>
            <a:ext cx="10424712" cy="2891946"/>
          </a:xfrm>
          <a:prstGeom prst="rect">
            <a:avLst/>
          </a:prstGeom>
          <a:noFill/>
        </p:spPr>
        <p:txBody>
          <a:bodyPr wrap="square">
            <a:spAutoFit/>
          </a:bodyPr>
          <a:lstStyle/>
          <a:p>
            <a:r>
              <a:rPr lang="cs-CZ" sz="2400" dirty="0">
                <a:effectLst/>
                <a:latin typeface="Calibri" panose="020F0502020204030204" pitchFamily="34" charset="0"/>
                <a:ea typeface="Calibri" panose="020F0502020204030204" pitchFamily="34" charset="0"/>
                <a:cs typeface="Times New Roman" panose="02020603050405020304" pitchFamily="18" charset="0"/>
              </a:rPr>
              <a:t>Vydavatelé poskytující zpravodajský a aktuální obsah musí „přijmout opatření, která považují za vhodná“, aby byla zaručena nezávislost redakčních rozhodnutí. </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Nařízení uznává oprávněné zájmy soukromých vlastníků médií, jako je právo určovat redakční linii a utvářet složení redakčního týmu (bod odůvodnění 35). </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Cílem je ochránit redaktory a šéfredaktory před nepatřičnými zásahy, ale účelem nařízení není zbavit vlastníky médií „jejich výsady stanovovat strategické nebo obecné cíle“ ani „podporovat růst a finanční životaschopnost“ společnosti.</a:t>
            </a:r>
          </a:p>
        </p:txBody>
      </p:sp>
      <p:sp>
        <p:nvSpPr>
          <p:cNvPr id="9" name="TextovéPole 8">
            <a:extLst>
              <a:ext uri="{FF2B5EF4-FFF2-40B4-BE49-F238E27FC236}">
                <a16:creationId xmlns:a16="http://schemas.microsoft.com/office/drawing/2014/main" id="{422B9E9A-DEE9-74CE-57A4-BC736D0C8595}"/>
              </a:ext>
            </a:extLst>
          </p:cNvPr>
          <p:cNvSpPr txBox="1"/>
          <p:nvPr/>
        </p:nvSpPr>
        <p:spPr>
          <a:xfrm>
            <a:off x="947219" y="4024759"/>
            <a:ext cx="10569078" cy="2153282"/>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Vydavatel musí zveřejnit jakýkoli „skutečný nebo potenciální střet zájmů“, který může ovlivnit poskytování zpráv a aktuálních událostí (čl. 6.3 b), recitál 34).</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Vymáhání: Vnitrostátní soudy. Například pokud vydavatel nepřijal kodex na ochranu nezávislosti vydavatele. Pokud vydavatel proaktivně nezabrání svobodě redaktora nebo neodmítne mít profesní kodex, bylo by u soudu obtížné aktivovat článek 6.3. </a:t>
            </a:r>
          </a:p>
        </p:txBody>
      </p:sp>
    </p:spTree>
    <p:extLst>
      <p:ext uri="{BB962C8B-B14F-4D97-AF65-F5344CB8AC3E}">
        <p14:creationId xmlns:p14="http://schemas.microsoft.com/office/powerpoint/2010/main" val="3715246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25D1AEC-B1C2-5C84-AA7B-EF5D8ABF3E9F}"/>
              </a:ext>
            </a:extLst>
          </p:cNvPr>
          <p:cNvSpPr txBox="1"/>
          <p:nvPr/>
        </p:nvSpPr>
        <p:spPr>
          <a:xfrm>
            <a:off x="933679" y="566879"/>
            <a:ext cx="6097836" cy="470000"/>
          </a:xfrm>
          <a:prstGeom prst="rect">
            <a:avLst/>
          </a:prstGeom>
          <a:noFill/>
        </p:spPr>
        <p:txBody>
          <a:bodyPr wrap="square">
            <a:spAutoFit/>
          </a:bodyPr>
          <a:lstStyle/>
          <a:p>
            <a:pPr>
              <a:lnSpc>
                <a:spcPct val="107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Blokování obsahu velkými platformami (čl. 18)</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ovéPole 4">
            <a:extLst>
              <a:ext uri="{FF2B5EF4-FFF2-40B4-BE49-F238E27FC236}">
                <a16:creationId xmlns:a16="http://schemas.microsoft.com/office/drawing/2014/main" id="{0EDAB251-E1EC-5F17-6E74-978F66A1D126}"/>
              </a:ext>
            </a:extLst>
          </p:cNvPr>
          <p:cNvSpPr txBox="1"/>
          <p:nvPr/>
        </p:nvSpPr>
        <p:spPr>
          <a:xfrm>
            <a:off x="823051" y="1117722"/>
            <a:ext cx="10545897" cy="5329857"/>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„Uznaní“ vydavatelé mají nárok na zvláštní režim ochrany před blokováním obsahu.</a:t>
            </a:r>
          </a:p>
          <a:p>
            <a:pPr>
              <a:lnSpc>
                <a:spcPct val="107000"/>
              </a:lnSpc>
              <a:spcAft>
                <a:spcPts val="800"/>
              </a:spcAft>
            </a:pPr>
            <a:r>
              <a:rPr lang="cs-CZ" sz="2400" dirty="0">
                <a:effectLst/>
                <a:latin typeface="Calibri" panose="020F0502020204030204" pitchFamily="34" charset="0"/>
                <a:ea typeface="Calibri" panose="020F0502020204030204" pitchFamily="34" charset="0"/>
                <a:cs typeface="Times New Roman" panose="02020603050405020304" pitchFamily="18" charset="0"/>
              </a:rPr>
              <a:t>Privilegovaný přístup funguje na základě sebe-prohlášení.</a:t>
            </a:r>
            <a:endParaRPr lang="cs-CZ"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Systém sebe-prohlášení zabraňuje tomu, aby velké technologické společnosti sestavovaly vlastní bílé nebo černé seznamy médií. </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Platforma může v případě důvodných pochybností oslovit příslušný regulační </a:t>
            </a:r>
            <a:r>
              <a:rPr lang="cs-CZ" sz="24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nebo samoregulační orgán</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(čl. 18 odst. 1). </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 relevantních případech by se VLOP měly opírat o strojově čitelné standardy, jako je například iniciativa </a:t>
            </a:r>
            <a:r>
              <a:rPr lang="cs-CZ" sz="2400" kern="100" dirty="0" err="1">
                <a:effectLst/>
                <a:latin typeface="Calibri" panose="020F0502020204030204" pitchFamily="34" charset="0"/>
                <a:ea typeface="Calibri" panose="020F0502020204030204" pitchFamily="34" charset="0"/>
                <a:cs typeface="Times New Roman" panose="02020603050405020304" pitchFamily="18" charset="0"/>
              </a:rPr>
              <a:t>Journalism</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Trust </a:t>
            </a:r>
            <a:r>
              <a:rPr lang="cs-CZ" sz="2400" kern="100" dirty="0" err="1">
                <a:effectLst/>
                <a:latin typeface="Calibri" panose="020F0502020204030204" pitchFamily="34" charset="0"/>
                <a:ea typeface="Calibri" panose="020F0502020204030204" pitchFamily="34" charset="0"/>
                <a:cs typeface="Times New Roman" panose="02020603050405020304" pitchFamily="18" charset="0"/>
              </a:rPr>
              <a:t>Initiative</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nebo jiné relevantní kodexy. (53. bod odůvodnění). </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VLOP musí potvrdit přijetí sebe-prohlášení a poskytnout kontaktní údaje, včetně e-mailové adresy, prostřednictvím které s nimi může vydavatel přímo a rychle komunikovat (čl. 18 odst. 3).</a:t>
            </a:r>
          </a:p>
        </p:txBody>
      </p:sp>
    </p:spTree>
    <p:extLst>
      <p:ext uri="{BB962C8B-B14F-4D97-AF65-F5344CB8AC3E}">
        <p14:creationId xmlns:p14="http://schemas.microsoft.com/office/powerpoint/2010/main" val="2725686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9AF55C8-C47C-91F3-8EA6-B3D5DCCD75D6}"/>
              </a:ext>
            </a:extLst>
          </p:cNvPr>
          <p:cNvSpPr txBox="1"/>
          <p:nvPr/>
        </p:nvSpPr>
        <p:spPr>
          <a:xfrm>
            <a:off x="859316" y="858416"/>
            <a:ext cx="11027884" cy="5725029"/>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Platforma (VLOP) musí před případným blokováním obsahu:</a:t>
            </a:r>
          </a:p>
          <a:p>
            <a:pPr marL="342900" lvl="0" indent="-342900">
              <a:lnSpc>
                <a:spcPct val="107000"/>
              </a:lnSpc>
              <a:buFont typeface="Calibri" panose="020F0502020204030204" pitchFamily="34" charset="0"/>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sdělit vydavateli odůvodnění;</a:t>
            </a:r>
          </a:p>
          <a:p>
            <a:pPr marL="342900" lvl="0" indent="-342900">
              <a:lnSpc>
                <a:spcPct val="107000"/>
              </a:lnSpc>
              <a:spcAft>
                <a:spcPts val="800"/>
              </a:spcAft>
              <a:buFont typeface="Calibri" panose="020F0502020204030204" pitchFamily="34" charset="0"/>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dát vydavateli možnost reagovat do 24 hodin. </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 případě krizové situace (např. pandemie, válečný stav, ohrožení veřejné bezpečnosti) se použije „kratší lhůta, která poskytne vydavateli dostatek času na smysluplnou odpověď“. </a:t>
            </a:r>
            <a:r>
              <a:rPr lang="cs-CZ" sz="24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(pozor na zneužívání!)</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Tento postup komunikace se nepoužije, pokud se VLOP domnívá, že musí jednat rychle, aby ochránil nezletilé, zmírnil systémová rizika, odstranil nelegální obsah nebo naléhavě reagoval na krizi ve smyslu zákona o ochraně osobních údajů. (</a:t>
            </a:r>
            <a:r>
              <a:rPr lang="cs-CZ" sz="24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pozor na zneužívání!)</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Pokud se platforma po uplynutí 24hodinové povinnosti přesto rozhodne obsah stáhnout nebo účet zrušit, musí o tom informovat vydavatele "bez zbytečného odkladu" (čl. 18 odst. 4).</a:t>
            </a:r>
          </a:p>
          <a:p>
            <a:pPr>
              <a:lnSpc>
                <a:spcPct val="107000"/>
              </a:lnSpc>
              <a:spcAft>
                <a:spcPts val="800"/>
              </a:spcAft>
            </a:pP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907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9C4BA4B-375D-3ABB-2680-C14B76F2734C}"/>
              </a:ext>
            </a:extLst>
          </p:cNvPr>
          <p:cNvSpPr txBox="1"/>
          <p:nvPr/>
        </p:nvSpPr>
        <p:spPr>
          <a:xfrm>
            <a:off x="659176" y="420195"/>
            <a:ext cx="10873648" cy="6017609"/>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Vydavatel, který s rozhodnutím platformy nesouhlasí, může vznést námitku. Stížnost musí být vyřízena „přednostně a bez zbytečného odkladu“. Vydavatel může být v tomto procesu zastoupen jiným subjektem (čl. 18.5).</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 případě opakovaného blokování bez dostatečných důvodů musí VLOP zahájit smysluplný dialog s vydavatelem v "dobré víře" (čl. 18.6). Vydavatel může požádat Sbor, aby k výsledku dialogu vypracoval stanovisko s doporučením. V případě přetrvávajících neshod může vydavatel využít mechanismu mediace nebo arbitráže (článek 18.7).</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VLOP jsou vázány povinností transparentnosti (článek 18.8.)</a:t>
            </a:r>
          </a:p>
          <a:p>
            <a:pPr>
              <a:lnSpc>
                <a:spcPct val="107000"/>
              </a:lnSpc>
              <a:spcAft>
                <a:spcPts val="800"/>
              </a:spcAft>
            </a:pPr>
            <a:r>
              <a:rPr lang="cs-CZ" sz="2400"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Evropská komise: vypracuje pokyny k zajištění účinného provádění postupu</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(čl. 18.9).</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Sbor: zorganizuje strukturovaný dialog, v jehož rámci se potkají technologické a mediální společnosti i občanská společnost, aby sdílely osvědčené postupy, podpořily přístup k pluralitní nabídce online a sledovaly dopad samoregulačních iniciativ proti škodlivému obsahu, jako jsou dezinformace a zahraniční manipulace (čl. 19).</a:t>
            </a:r>
          </a:p>
        </p:txBody>
      </p:sp>
    </p:spTree>
    <p:extLst>
      <p:ext uri="{BB962C8B-B14F-4D97-AF65-F5344CB8AC3E}">
        <p14:creationId xmlns:p14="http://schemas.microsoft.com/office/powerpoint/2010/main" val="4100858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B1F7BF2-BF49-18D3-CEA2-00F5C0C70A2B}"/>
              </a:ext>
            </a:extLst>
          </p:cNvPr>
          <p:cNvSpPr txBox="1"/>
          <p:nvPr/>
        </p:nvSpPr>
        <p:spPr>
          <a:xfrm>
            <a:off x="868497" y="544845"/>
            <a:ext cx="6097836" cy="470000"/>
          </a:xfrm>
          <a:prstGeom prst="rect">
            <a:avLst/>
          </a:prstGeom>
          <a:noFill/>
        </p:spPr>
        <p:txBody>
          <a:bodyPr wrap="square">
            <a:spAutoFit/>
          </a:bodyPr>
          <a:lstStyle/>
          <a:p>
            <a:pPr>
              <a:lnSpc>
                <a:spcPct val="107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Přidělování státní reklamy (článek 25)</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ovéPole 4">
            <a:extLst>
              <a:ext uri="{FF2B5EF4-FFF2-40B4-BE49-F238E27FC236}">
                <a16:creationId xmlns:a16="http://schemas.microsoft.com/office/drawing/2014/main" id="{695019D4-95CC-8E50-FE86-A7D6A6AA498B}"/>
              </a:ext>
            </a:extLst>
          </p:cNvPr>
          <p:cNvSpPr txBox="1"/>
          <p:nvPr/>
        </p:nvSpPr>
        <p:spPr>
          <a:xfrm>
            <a:off x="855645" y="1188482"/>
            <a:ext cx="10544978" cy="5124673"/>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Právo na spravedlivé a transparentní rozdělování veřejných prostředků na státní reklamu.</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Výzva musí být zveřejněna předem, elektronicky a prostřednictvím uživatelsky přívětivých prostředků, prostřednictvím „otevřených, přiměřených a nediskriminačních postupů“. </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Ustanovení se vztahuje také na financování přidělené online platformám (čl. 25 odst. 1). - výdaje vlád na reklamu v sociálních médiích</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Požadavky na transparentnost se vztahují i na "nákup zboží a služeb" prostřednictvím smluv o dodávkách nebo službách (čl. 25.1, bod odůvodnění 73.). – např. nákup audiovizuální produkce, tržních dat a poradenských nebo školicích služeb  = Správní orgány by měly zveřejňovat také veřejné zakázky uzavřené např. se společnostmi Meta nebo Google na poskytování online služeb. </a:t>
            </a:r>
          </a:p>
        </p:txBody>
      </p:sp>
    </p:spTree>
    <p:extLst>
      <p:ext uri="{BB962C8B-B14F-4D97-AF65-F5344CB8AC3E}">
        <p14:creationId xmlns:p14="http://schemas.microsoft.com/office/powerpoint/2010/main" val="3494672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FE3469A-3388-5554-53B3-0854E14C395D}"/>
              </a:ext>
            </a:extLst>
          </p:cNvPr>
          <p:cNvSpPr txBox="1"/>
          <p:nvPr/>
        </p:nvSpPr>
        <p:spPr>
          <a:xfrm>
            <a:off x="571041" y="617781"/>
            <a:ext cx="11049918" cy="5622437"/>
          </a:xfrm>
          <a:prstGeom prst="rect">
            <a:avLst/>
          </a:prstGeom>
          <a:noFill/>
        </p:spPr>
        <p:txBody>
          <a:bodyPr wrap="square">
            <a:spAutoFit/>
          </a:bodyPr>
          <a:lstStyle/>
          <a:p>
            <a:pPr algn="just">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„Členské státy usilují o to, aby celkové roční veřejné výdaje přidělené na reklamu zadávanou státem byly rozděleny mezi mnoho různých poskytovatelů mediálních služeb zastoupených na trhu, a to s ohledem na vnitrostátní a místní specifika dotčených mediálních trhů.“ (čl. 25 odst. 1). </a:t>
            </a:r>
          </a:p>
          <a:p>
            <a:pPr algn="just">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Povinnosti se vztahují na národní, regionální i místní správu. </a:t>
            </a:r>
            <a:endParaRPr lang="cs-CZ"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Důležité: není hranice 100 tis. obyvatel!</a:t>
            </a:r>
          </a:p>
          <a:p>
            <a:pPr algn="just">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„Členské státy mohou od povinností podle prvního pododstavce písm. b) osvobodit orgány územních celků s méně než 100 000 obyvateli na nižší než celostátní úrovni a subjekty, které jsou těmito orgány kontrolovány.“ (=</a:t>
            </a:r>
            <a:r>
              <a:rPr lang="cs-CZ" sz="2400" i="1" kern="100" dirty="0">
                <a:effectLst/>
                <a:latin typeface="Calibri" panose="020F0502020204030204" pitchFamily="34" charset="0"/>
                <a:ea typeface="Calibri" panose="020F0502020204030204" pitchFamily="34" charset="0"/>
                <a:cs typeface="Times New Roman" panose="02020603050405020304" pitchFamily="18" charset="0"/>
              </a:rPr>
              <a:t> </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uvedení oficiálního názvu obchodních skupin, od kterých byly služby nakoupeny, ale název vydavatele nebo platformy se uvést musí)</a:t>
            </a:r>
          </a:p>
          <a:p>
            <a:pPr algn="just">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Monitoring rozdělení výdajů na reklamu zadávanou státem + každoroční zpráva (článek 25.3). – </a:t>
            </a:r>
            <a:r>
              <a:rPr lang="cs-CZ" sz="24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toto by mohl dělat samoregulační orgán</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1515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35CC237-4F0F-585F-5234-AFAA52C2C49D}"/>
              </a:ext>
            </a:extLst>
          </p:cNvPr>
          <p:cNvSpPr txBox="1"/>
          <p:nvPr/>
        </p:nvSpPr>
        <p:spPr>
          <a:xfrm>
            <a:off x="549007" y="313491"/>
            <a:ext cx="6117115" cy="470000"/>
          </a:xfrm>
          <a:prstGeom prst="rect">
            <a:avLst/>
          </a:prstGeom>
          <a:noFill/>
        </p:spPr>
        <p:txBody>
          <a:bodyPr wrap="square">
            <a:spAutoFit/>
          </a:bodyPr>
          <a:lstStyle/>
          <a:p>
            <a:pPr>
              <a:lnSpc>
                <a:spcPct val="107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Veřejnoprávní média (článek 5)</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ovéPole 4">
            <a:extLst>
              <a:ext uri="{FF2B5EF4-FFF2-40B4-BE49-F238E27FC236}">
                <a16:creationId xmlns:a16="http://schemas.microsoft.com/office/drawing/2014/main" id="{4FC56311-43A2-5C7E-9842-32D3E22164B9}"/>
              </a:ext>
            </a:extLst>
          </p:cNvPr>
          <p:cNvSpPr txBox="1"/>
          <p:nvPr/>
        </p:nvSpPr>
        <p:spPr>
          <a:xfrm>
            <a:off x="549007" y="783491"/>
            <a:ext cx="11459379" cy="5915017"/>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Posílení redakční a funkční nezávislosti veřejnoprávních médií a ochrana veřejnoprávních médií před ovládnutím státem (článek 5.1, </a:t>
            </a:r>
            <a:r>
              <a:rPr lang="cs-CZ" sz="2400" kern="100" dirty="0" err="1">
                <a:effectLst/>
                <a:latin typeface="Calibri" panose="020F0502020204030204" pitchFamily="34" charset="0"/>
                <a:ea typeface="Calibri" panose="020F0502020204030204" pitchFamily="34" charset="0"/>
                <a:cs typeface="Times New Roman" panose="02020603050405020304" pitchFamily="18" charset="0"/>
              </a:rPr>
              <a:t>rec</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30). Stanoví podmínky proti svévolnému jmenování a odvolání vedení veřejnoprávních médií (čl. 5.2).</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Důležité - veřejnoprávním médiím nebyly uděleny větší pravomoci nebo nepřiměřené financování, což by soukromá média vytlačilo ze zpravodajského trhu. </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Státy musí zajistit, aby veřejnoprávním médiím byly poskytnuty „adekvátní, udržitelné a předvídatelné finanční zdroje“ k „rozvoji v rámci jejich poslání veřejné služby“ (článek 5.3). Financování ale musí respektovat pravidla EU pro státní podporu (31. bod odůvodnění). Bylo také úspěšně zažehnáno pokušení rozšířit poslání veřejnoprávních médií na publikování článků v tisku.</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Prosazování: Záruky nezávislosti veřejnoprávních médií a postupy financování budou monitorovány nezávislým orgánem nebo mechanismy (např. odbornou komisí) „bez politického vlivu vlády“. Výsledky budou zveřejněny (článek 5.4). Platí i soudní vymahatelnost.</a:t>
            </a:r>
          </a:p>
        </p:txBody>
      </p:sp>
    </p:spTree>
    <p:extLst>
      <p:ext uri="{BB962C8B-B14F-4D97-AF65-F5344CB8AC3E}">
        <p14:creationId xmlns:p14="http://schemas.microsoft.com/office/powerpoint/2010/main" val="3255392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CBF89B4-86BC-3212-BE42-6F2C07FEBFDF}"/>
              </a:ext>
            </a:extLst>
          </p:cNvPr>
          <p:cNvSpPr txBox="1"/>
          <p:nvPr/>
        </p:nvSpPr>
        <p:spPr>
          <a:xfrm>
            <a:off x="602713" y="346542"/>
            <a:ext cx="6097836" cy="470000"/>
          </a:xfrm>
          <a:prstGeom prst="rect">
            <a:avLst/>
          </a:prstGeom>
          <a:noFill/>
        </p:spPr>
        <p:txBody>
          <a:bodyPr wrap="square">
            <a:spAutoFit/>
          </a:bodyPr>
          <a:lstStyle/>
          <a:p>
            <a:pPr>
              <a:lnSpc>
                <a:spcPct val="107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Měření sledovanosti (čl. 24)</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ovéPole 4">
            <a:extLst>
              <a:ext uri="{FF2B5EF4-FFF2-40B4-BE49-F238E27FC236}">
                <a16:creationId xmlns:a16="http://schemas.microsoft.com/office/drawing/2014/main" id="{E2949D9E-ACB9-8F90-563D-45299DE3EBE8}"/>
              </a:ext>
            </a:extLst>
          </p:cNvPr>
          <p:cNvSpPr txBox="1"/>
          <p:nvPr/>
        </p:nvSpPr>
        <p:spPr>
          <a:xfrm>
            <a:off x="602713" y="816542"/>
            <a:ext cx="11251436" cy="5915017"/>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EMFA zajišťuje, aby systémy měření sledovanosti (např. údaje o velikosti a složení publika médií) byly založeny na "transparentnosti, nestrannosti, </a:t>
            </a:r>
            <a:r>
              <a:rPr lang="cs-CZ" sz="2400" kern="100" dirty="0" err="1">
                <a:effectLst/>
                <a:latin typeface="Calibri" panose="020F0502020204030204" pitchFamily="34" charset="0"/>
                <a:ea typeface="Calibri" panose="020F0502020204030204" pitchFamily="34" charset="0"/>
                <a:cs typeface="Times New Roman" panose="02020603050405020304" pitchFamily="18" charset="0"/>
              </a:rPr>
              <a:t>inkluzivitě</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proporcionalitě, nediskriminaci, srovnatelnosti a ověřitelnosti" (čl. 24.1).</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"Poskytovatelé vlastních systémů měření sledovanosti„ musí vydavatelům a inzerentům "bez zbytečného odkladu a bezplatně" poskytovat "přesné, podrobné, komplexní, srozumitelné a aktuální informace o použité metodice" (čl. 23.2). Metodika musí být používána nezávisle a musí být jednou ročně kontrolována.. </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Zapojení technologických společností bylo pro vydavatele tisku klíčovým bodem vzhledem k nedostatečné transparentnosti nebo nedostatku relevantních údajů, které platformy sdílejí. Kodexy by měly podpořit vývoj vhodných řešení měření pro malé vydavatele (rec.71).</a:t>
            </a:r>
          </a:p>
          <a:p>
            <a:pPr>
              <a:lnSpc>
                <a:spcPct val="107000"/>
              </a:lnSpc>
              <a:spcAft>
                <a:spcPts val="800"/>
              </a:spcAft>
            </a:pPr>
            <a:r>
              <a:rPr lang="cs-CZ" sz="2400"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Evropská komise může s pomocí Sboru vydávat pokyny</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přičemž zohlední kodexy v daném odvětví (čl. 24.4). Sbor má podporovat výměnu osvědčených postupů mezi všemi zúčastněnými stranami (čl. 24.5).</a:t>
            </a:r>
          </a:p>
        </p:txBody>
      </p:sp>
    </p:spTree>
    <p:extLst>
      <p:ext uri="{BB962C8B-B14F-4D97-AF65-F5344CB8AC3E}">
        <p14:creationId xmlns:p14="http://schemas.microsoft.com/office/powerpoint/2010/main" val="780610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85D1132-29B4-2CD0-C4B3-2E7ED3DC31D0}"/>
              </a:ext>
            </a:extLst>
          </p:cNvPr>
          <p:cNvSpPr txBox="1"/>
          <p:nvPr/>
        </p:nvSpPr>
        <p:spPr>
          <a:xfrm>
            <a:off x="581139" y="514904"/>
            <a:ext cx="7857782" cy="461665"/>
          </a:xfrm>
          <a:prstGeom prst="rect">
            <a:avLst/>
          </a:prstGeom>
          <a:noFill/>
        </p:spPr>
        <p:txBody>
          <a:bodyPr wrap="square">
            <a:spAutoFit/>
          </a:bodyPr>
          <a:lstStyle/>
          <a:p>
            <a:r>
              <a:rPr lang="cs-CZ" sz="2400" b="1" dirty="0">
                <a:effectLst/>
                <a:latin typeface="Calibri" panose="020F0502020204030204" pitchFamily="34" charset="0"/>
                <a:ea typeface="Calibri" panose="020F0502020204030204" pitchFamily="34" charset="0"/>
                <a:cs typeface="Times New Roman" panose="02020603050405020304" pitchFamily="18" charset="0"/>
              </a:rPr>
              <a:t>Koncentrace mediálního trhu a test plurality (články 22, 23)</a:t>
            </a:r>
            <a:endParaRPr lang="cs-CZ" sz="2400" dirty="0"/>
          </a:p>
        </p:txBody>
      </p:sp>
      <p:sp>
        <p:nvSpPr>
          <p:cNvPr id="5" name="TextovéPole 4">
            <a:extLst>
              <a:ext uri="{FF2B5EF4-FFF2-40B4-BE49-F238E27FC236}">
                <a16:creationId xmlns:a16="http://schemas.microsoft.com/office/drawing/2014/main" id="{999F05CD-DE38-12C1-012A-381B005ACA41}"/>
              </a:ext>
            </a:extLst>
          </p:cNvPr>
          <p:cNvSpPr txBox="1"/>
          <p:nvPr/>
        </p:nvSpPr>
        <p:spPr>
          <a:xfrm>
            <a:off x="581138" y="1172677"/>
            <a:ext cx="11074707" cy="5227265"/>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„Členské státy stanoví ve svém vnitrostátním právu hmotněprávní a procesní pravidla, která umožní posouzení spojování na mediálním trhu, jež by mohla mít významný dopad na pluralitu a redakční nezávislost médií.“</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Státy musí zajistit test plurality médií v případě koncentrace médií, která by mohla mít „významný dopad na pluralitu médií a redakční nezávislost“ (článek 22.1).</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Test plurality médií se liší od hodnocení soutěžního práva, včetně pravidel pro kontrolu fúzí.</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Vnitrostátní orgán (?) posoudí očekávaný dopad koncentrace na pluralitu médií podle kritérií. </a:t>
            </a:r>
            <a:r>
              <a:rPr lang="cs-CZ" sz="2400"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Pokyny ke kritériím vydá Komise s pomocí Sboru.</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Sbor vypracuje stanovisko, které bude sdílet s vnitrostátním orgánem a Evropskou komisí (článek 22.5). V testu plurality médií (článek 22.6) musí být toto </a:t>
            </a:r>
            <a:r>
              <a:rPr lang="cs-CZ" sz="2400" kern="100" dirty="0" err="1">
                <a:effectLst/>
                <a:latin typeface="Calibri" panose="020F0502020204030204" pitchFamily="34" charset="0"/>
                <a:ea typeface="Calibri" panose="020F0502020204030204" pitchFamily="34" charset="0"/>
                <a:cs typeface="Times New Roman" panose="02020603050405020304" pitchFamily="18" charset="0"/>
              </a:rPr>
              <a:t>stanovisko„v</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nejvyšší míře zohledněno“. Komise může rovněž vydat své vlastní stanovisko.</a:t>
            </a:r>
          </a:p>
        </p:txBody>
      </p:sp>
    </p:spTree>
    <p:extLst>
      <p:ext uri="{BB962C8B-B14F-4D97-AF65-F5344CB8AC3E}">
        <p14:creationId xmlns:p14="http://schemas.microsoft.com/office/powerpoint/2010/main" val="2827731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20E0BB1-7A9A-592B-638C-9526297835AC}"/>
              </a:ext>
            </a:extLst>
          </p:cNvPr>
          <p:cNvSpPr txBox="1"/>
          <p:nvPr/>
        </p:nvSpPr>
        <p:spPr>
          <a:xfrm>
            <a:off x="1364255" y="771183"/>
            <a:ext cx="9463489" cy="984885"/>
          </a:xfrm>
          <a:prstGeom prst="rect">
            <a:avLst/>
          </a:prstGeom>
          <a:noFill/>
        </p:spPr>
        <p:txBody>
          <a:bodyPr wrap="square">
            <a:spAutoFit/>
          </a:bodyPr>
          <a:lstStyle/>
          <a:p>
            <a:pPr marL="228600">
              <a:spcBef>
                <a:spcPts val="600"/>
              </a:spcBef>
              <a:spcAft>
                <a:spcPts val="6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EMFA vstoupí v platnost:  </a:t>
            </a:r>
            <a:r>
              <a:rPr lang="cs-CZ" sz="2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6.5.2024</a:t>
            </a: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  (17.4.2024 zveřejněna + 20 dní) </a:t>
            </a:r>
          </a:p>
          <a:p>
            <a:pPr marL="228600">
              <a:spcBef>
                <a:spcPts val="600"/>
              </a:spcBef>
              <a:spcAft>
                <a:spcPts val="6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první hodnocení za 51 měsíců = 6.8.2028, pak vždy za 4 roky</a:t>
            </a:r>
          </a:p>
        </p:txBody>
      </p:sp>
      <p:sp>
        <p:nvSpPr>
          <p:cNvPr id="5" name="TextovéPole 4">
            <a:extLst>
              <a:ext uri="{FF2B5EF4-FFF2-40B4-BE49-F238E27FC236}">
                <a16:creationId xmlns:a16="http://schemas.microsoft.com/office/drawing/2014/main" id="{3ED87A10-3414-0F47-1E91-BC25DA0AF201}"/>
              </a:ext>
            </a:extLst>
          </p:cNvPr>
          <p:cNvSpPr txBox="1"/>
          <p:nvPr/>
        </p:nvSpPr>
        <p:spPr>
          <a:xfrm>
            <a:off x="1364255" y="2248369"/>
            <a:ext cx="9463489" cy="3564053"/>
          </a:xfrm>
          <a:prstGeom prst="rect">
            <a:avLst/>
          </a:prstGeom>
          <a:noFill/>
        </p:spPr>
        <p:txBody>
          <a:bodyPr wrap="square">
            <a:spAutoFit/>
          </a:bodyPr>
          <a:lstStyle/>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Účinnost:</a:t>
            </a:r>
            <a:r>
              <a:rPr lang="cs-CZ" sz="2400" b="1" kern="100" dirty="0">
                <a:latin typeface="Calibri" panose="020F0502020204030204" pitchFamily="34" charset="0"/>
                <a:ea typeface="Calibri" panose="020F0502020204030204" pitchFamily="34" charset="0"/>
                <a:cs typeface="Times New Roman" panose="02020603050405020304" pitchFamily="18" charset="0"/>
              </a:rPr>
              <a:t> </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Za 6, 12, 15 a 36 měsíců</a:t>
            </a:r>
          </a:p>
          <a:p>
            <a:pPr marL="228600">
              <a:spcAft>
                <a:spcPts val="800"/>
              </a:spcAft>
            </a:pPr>
            <a:endParaRPr lang="cs-CZ" sz="2400" b="1" kern="1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228600">
              <a:spcAft>
                <a:spcPts val="800"/>
              </a:spcAft>
            </a:pPr>
            <a:r>
              <a:rPr lang="cs-CZ" sz="2400" b="1" kern="1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Účinnost za 6 měsíců = 6.11.2024</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spcBef>
                <a:spcPts val="600"/>
              </a:spcBef>
              <a:spcAft>
                <a:spcPts val="6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Čl.3: Práva příjemců mediálních služeb</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spcAft>
                <a:spcPts val="800"/>
              </a:spcAft>
            </a:pPr>
            <a:r>
              <a:rPr lang="cs-CZ" sz="2400" i="1" kern="100" dirty="0">
                <a:effectLst/>
                <a:latin typeface="Calibri" panose="020F0502020204030204" pitchFamily="34" charset="0"/>
                <a:ea typeface="Calibri" panose="020F0502020204030204" pitchFamily="34" charset="0"/>
                <a:cs typeface="Times New Roman" panose="02020603050405020304" pitchFamily="18" charset="0"/>
              </a:rPr>
              <a:t>„Členské státy za účelem svobodného a demokratického diskurzu respektují právo příjemců mediálních služeb na přístup k pluralitnímu, redakčně nezávislému mediálnímu obsahu a zajistí, aby byly v souladu s tímto nařízením zavedeny rámcové podmínky pro ochranu tohoto práva</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39404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F0C8F03-F15B-F479-0385-83707D43F662}"/>
              </a:ext>
            </a:extLst>
          </p:cNvPr>
          <p:cNvSpPr txBox="1"/>
          <p:nvPr/>
        </p:nvSpPr>
        <p:spPr>
          <a:xfrm>
            <a:off x="746394" y="591627"/>
            <a:ext cx="6097836" cy="492122"/>
          </a:xfrm>
          <a:prstGeom prst="rect">
            <a:avLst/>
          </a:prstGeom>
          <a:noFill/>
        </p:spPr>
        <p:txBody>
          <a:bodyPr wrap="square">
            <a:spAutoFit/>
          </a:bodyPr>
          <a:lstStyle/>
          <a:p>
            <a:pPr>
              <a:lnSpc>
                <a:spcPct val="115000"/>
              </a:lnSpc>
              <a:spcBef>
                <a:spcPts val="600"/>
              </a:spcBef>
              <a:spcAft>
                <a:spcPts val="6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Monitorování (čl. 26) a Hodnocení (čl. 27)</a:t>
            </a:r>
          </a:p>
        </p:txBody>
      </p:sp>
      <p:sp>
        <p:nvSpPr>
          <p:cNvPr id="5" name="TextovéPole 4">
            <a:extLst>
              <a:ext uri="{FF2B5EF4-FFF2-40B4-BE49-F238E27FC236}">
                <a16:creationId xmlns:a16="http://schemas.microsoft.com/office/drawing/2014/main" id="{6C864F16-A2B5-5C28-8926-B2130682BAF0}"/>
              </a:ext>
            </a:extLst>
          </p:cNvPr>
          <p:cNvSpPr txBox="1"/>
          <p:nvPr/>
        </p:nvSpPr>
        <p:spPr>
          <a:xfrm>
            <a:off x="790461" y="1434278"/>
            <a:ext cx="10611996" cy="2677656"/>
          </a:xfrm>
          <a:prstGeom prst="rect">
            <a:avLst/>
          </a:prstGeom>
          <a:noFill/>
        </p:spPr>
        <p:txBody>
          <a:bodyPr wrap="square">
            <a:spAutoFit/>
          </a:bodyPr>
          <a:lstStyle/>
          <a:p>
            <a:r>
              <a:rPr lang="cs-CZ" sz="2400" dirty="0">
                <a:effectLst/>
                <a:latin typeface="Calibri" panose="020F0502020204030204" pitchFamily="34" charset="0"/>
                <a:ea typeface="Calibri" panose="020F0502020204030204" pitchFamily="34" charset="0"/>
                <a:cs typeface="Times New Roman" panose="02020603050405020304" pitchFamily="18" charset="0"/>
              </a:rPr>
              <a:t>Komise zajistí, aby vnitřní trh mediálních služeb</a:t>
            </a:r>
            <a:r>
              <a:rPr lang="cs-CZ" sz="2400" dirty="0">
                <a:latin typeface="Calibri" panose="020F0502020204030204" pitchFamily="34" charset="0"/>
                <a:ea typeface="Calibri" panose="020F0502020204030204" pitchFamily="34" charset="0"/>
                <a:cs typeface="Times New Roman" panose="02020603050405020304" pitchFamily="18" charset="0"/>
              </a:rPr>
              <a:t> </a:t>
            </a:r>
            <a:r>
              <a:rPr lang="cs-CZ" sz="2400" dirty="0">
                <a:effectLst/>
                <a:latin typeface="Calibri" panose="020F0502020204030204" pitchFamily="34" charset="0"/>
                <a:ea typeface="Calibri" panose="020F0502020204030204" pitchFamily="34" charset="0"/>
                <a:cs typeface="Times New Roman" panose="02020603050405020304" pitchFamily="18" charset="0"/>
              </a:rPr>
              <a:t>byl nezávisle a průběžně monitorován. Za účelem monitorování Komise po konzultaci se Sborem stanoví </a:t>
            </a:r>
            <a:r>
              <a:rPr lang="cs-CZ" sz="24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ukazatele výkonnosti, metodické záruky na ochranu objektivity a kritéria pro výběr výzkumných pracovníků. </a:t>
            </a:r>
          </a:p>
          <a:p>
            <a:r>
              <a:rPr lang="cs-CZ" sz="2400" dirty="0">
                <a:latin typeface="Calibri" panose="020F0502020204030204" pitchFamily="34" charset="0"/>
                <a:cs typeface="Calibri" panose="020F0502020204030204" pitchFamily="34" charset="0"/>
              </a:rPr>
              <a:t>Monitorování se bude provádět každoročně. Výsledky monitorování, včetně metodiky a použitých údajů, se zpřístupní veřejnosti a každoročně předloží Evropskému parlamentu.</a:t>
            </a:r>
          </a:p>
        </p:txBody>
      </p:sp>
      <p:sp>
        <p:nvSpPr>
          <p:cNvPr id="7" name="TextovéPole 6">
            <a:extLst>
              <a:ext uri="{FF2B5EF4-FFF2-40B4-BE49-F238E27FC236}">
                <a16:creationId xmlns:a16="http://schemas.microsoft.com/office/drawing/2014/main" id="{044097F2-05BA-9963-45A5-24BA7D2A09B0}"/>
              </a:ext>
            </a:extLst>
          </p:cNvPr>
          <p:cNvSpPr txBox="1"/>
          <p:nvPr/>
        </p:nvSpPr>
        <p:spPr>
          <a:xfrm>
            <a:off x="790461" y="4394277"/>
            <a:ext cx="10523861" cy="1341586"/>
          </a:xfrm>
          <a:prstGeom prst="rect">
            <a:avLst/>
          </a:prstGeom>
          <a:noFill/>
        </p:spPr>
        <p:txBody>
          <a:bodyPr wrap="square">
            <a:spAutoFit/>
          </a:bodyPr>
          <a:lstStyle/>
          <a:p>
            <a:pPr lvl="0">
              <a:lnSpc>
                <a:spcPct val="115000"/>
              </a:lnSpc>
              <a:spcBef>
                <a:spcPts val="600"/>
              </a:spcBef>
              <a:spcAft>
                <a:spcPts val="6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Komise toto nařízení zhodnotí do 51 měsíců ode dne vstupu tohoto nařízení v platnost (a poté každé 4 roky) a podá zprávu Evropskému parlamentu, Radě a Evropskému hospodářskému a sociálnímu výboru.</a:t>
            </a:r>
          </a:p>
        </p:txBody>
      </p:sp>
    </p:spTree>
    <p:extLst>
      <p:ext uri="{BB962C8B-B14F-4D97-AF65-F5344CB8AC3E}">
        <p14:creationId xmlns:p14="http://schemas.microsoft.com/office/powerpoint/2010/main" val="3813788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Obsah obrázku text, Písmo, logo, Grafika&#10;&#10;Popis byl vytvořen automaticky">
            <a:extLst>
              <a:ext uri="{FF2B5EF4-FFF2-40B4-BE49-F238E27FC236}">
                <a16:creationId xmlns:a16="http://schemas.microsoft.com/office/drawing/2014/main" id="{E81A26BC-EB2A-23CF-87F0-2B3C87D6D2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099" y="4677439"/>
            <a:ext cx="2191110" cy="1046255"/>
          </a:xfrm>
          <a:prstGeom prst="rect">
            <a:avLst/>
          </a:prstGeom>
        </p:spPr>
      </p:pic>
      <p:sp>
        <p:nvSpPr>
          <p:cNvPr id="2" name="Nadpis 1">
            <a:extLst>
              <a:ext uri="{FF2B5EF4-FFF2-40B4-BE49-F238E27FC236}">
                <a16:creationId xmlns:a16="http://schemas.microsoft.com/office/drawing/2014/main" id="{2BF9BF6C-3CB6-9CAF-DFFB-40D219B32C83}"/>
              </a:ext>
            </a:extLst>
          </p:cNvPr>
          <p:cNvSpPr>
            <a:spLocks noGrp="1"/>
          </p:cNvSpPr>
          <p:nvPr>
            <p:ph type="ctrTitle"/>
          </p:nvPr>
        </p:nvSpPr>
        <p:spPr>
          <a:xfrm>
            <a:off x="1145754" y="1134306"/>
            <a:ext cx="8985730" cy="2489216"/>
          </a:xfrm>
        </p:spPr>
        <p:txBody>
          <a:bodyPr>
            <a:normAutofit/>
          </a:bodyPr>
          <a:lstStyle/>
          <a:p>
            <a:pPr>
              <a:lnSpc>
                <a:spcPct val="90000"/>
              </a:lnSpc>
            </a:pPr>
            <a:r>
              <a:rPr lang="cs-CZ" sz="6700" dirty="0"/>
              <a:t>Děkujeme </a:t>
            </a:r>
            <a:br>
              <a:rPr lang="cs-CZ" sz="6700" dirty="0"/>
            </a:br>
            <a:r>
              <a:rPr lang="cs-CZ" sz="6700" dirty="0"/>
              <a:t>za pozornost!</a:t>
            </a:r>
          </a:p>
        </p:txBody>
      </p:sp>
      <p:sp>
        <p:nvSpPr>
          <p:cNvPr id="4" name="TextovéPole 3">
            <a:extLst>
              <a:ext uri="{FF2B5EF4-FFF2-40B4-BE49-F238E27FC236}">
                <a16:creationId xmlns:a16="http://schemas.microsoft.com/office/drawing/2014/main" id="{F2C37EC8-A4C7-9F3F-D78E-3D7428D319FD}"/>
              </a:ext>
            </a:extLst>
          </p:cNvPr>
          <p:cNvSpPr txBox="1"/>
          <p:nvPr/>
        </p:nvSpPr>
        <p:spPr>
          <a:xfrm>
            <a:off x="4595508" y="4677439"/>
            <a:ext cx="6097836" cy="984885"/>
          </a:xfrm>
          <a:prstGeom prst="rect">
            <a:avLst/>
          </a:prstGeom>
          <a:noFill/>
        </p:spPr>
        <p:txBody>
          <a:bodyPr wrap="square">
            <a:spAutoFit/>
          </a:bodyPr>
          <a:lstStyle/>
          <a:p>
            <a:r>
              <a:rPr lang="cs-CZ" sz="2000" dirty="0">
                <a:solidFill>
                  <a:srgbClr val="000000"/>
                </a:solidFill>
                <a:effectLst/>
                <a:latin typeface="Lato" panose="020F0502020204030203" pitchFamily="34" charset="0"/>
                <a:ea typeface="Calibri" panose="020F0502020204030204" pitchFamily="34" charset="0"/>
                <a:cs typeface="Lato" panose="020F0502020204030203" pitchFamily="34" charset="0"/>
              </a:rPr>
              <a:t>Kontakt: </a:t>
            </a:r>
          </a:p>
          <a:p>
            <a:r>
              <a:rPr lang="cs-CZ" sz="2000" dirty="0">
                <a:solidFill>
                  <a:srgbClr val="000000"/>
                </a:solidFill>
                <a:effectLst/>
                <a:latin typeface="Lato" panose="020F0502020204030203" pitchFamily="34" charset="0"/>
                <a:ea typeface="Calibri" panose="020F0502020204030204" pitchFamily="34" charset="0"/>
                <a:cs typeface="Lato" panose="020F0502020204030203" pitchFamily="34" charset="0"/>
              </a:rPr>
              <a:t>Lucie Sýkorová </a:t>
            </a:r>
          </a:p>
          <a:p>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mistopredsedkyne@asociacevydavatelu.cz</a:t>
            </a:r>
            <a:endParaRPr lang="cs-CZ" dirty="0"/>
          </a:p>
        </p:txBody>
      </p:sp>
    </p:spTree>
    <p:extLst>
      <p:ext uri="{BB962C8B-B14F-4D97-AF65-F5344CB8AC3E}">
        <p14:creationId xmlns:p14="http://schemas.microsoft.com/office/powerpoint/2010/main" val="73904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4573942-D7AF-6332-CBE5-A298C01BB453}"/>
              </a:ext>
            </a:extLst>
          </p:cNvPr>
          <p:cNvSpPr txBox="1"/>
          <p:nvPr/>
        </p:nvSpPr>
        <p:spPr>
          <a:xfrm>
            <a:off x="793215" y="660278"/>
            <a:ext cx="10102468" cy="2923557"/>
          </a:xfrm>
          <a:prstGeom prst="rect">
            <a:avLst/>
          </a:prstGeom>
          <a:noFill/>
        </p:spPr>
        <p:txBody>
          <a:bodyPr wrap="square">
            <a:spAutoFit/>
          </a:bodyPr>
          <a:lstStyle/>
          <a:p>
            <a:pPr marL="228600">
              <a:lnSpc>
                <a:spcPct val="115000"/>
              </a:lnSpc>
              <a:spcAft>
                <a:spcPts val="800"/>
              </a:spcAft>
            </a:pPr>
            <a:r>
              <a:rPr lang="cs-CZ" sz="2400" b="1" kern="1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Účinnost za 9 měsíců = od 6.2.2025</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Články 4.1+4.2, 6.3, 7-13, 28</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čl. 4. odst. 1 a 2 Práva poskytovatelů mediálních služeb</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Členské státy a jejich vnitrostátní regulační orgány a subjekty nezasahují do redakční politiky a redakčních rozhodnutí poskytovatelů mediálních služeb ani se je nesnaží jakýmkoli způsobem ovlivňovat.</a:t>
            </a:r>
          </a:p>
        </p:txBody>
      </p:sp>
      <p:sp>
        <p:nvSpPr>
          <p:cNvPr id="5" name="TextovéPole 4">
            <a:extLst>
              <a:ext uri="{FF2B5EF4-FFF2-40B4-BE49-F238E27FC236}">
                <a16:creationId xmlns:a16="http://schemas.microsoft.com/office/drawing/2014/main" id="{9D78EA5D-DFCA-7707-C869-6AAC1148A315}"/>
              </a:ext>
            </a:extLst>
          </p:cNvPr>
          <p:cNvSpPr txBox="1"/>
          <p:nvPr/>
        </p:nvSpPr>
        <p:spPr>
          <a:xfrm>
            <a:off x="793215" y="3760079"/>
            <a:ext cx="10631277" cy="2293641"/>
          </a:xfrm>
          <a:prstGeom prst="rect">
            <a:avLst/>
          </a:prstGeom>
          <a:noFill/>
        </p:spPr>
        <p:txBody>
          <a:bodyPr wrap="square">
            <a:spAutoFit/>
          </a:bodyPr>
          <a:lstStyle/>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čl. 6 odst. 3 Povinnosti poskytovatelů mediálních služeb</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Vydavatelé poskytující zpravodajský a publicistický obsah přijmou opatření, která považují za vhodná k ochraně nezávislosti redakčních rozhodnutí (cílem je zajistit, že redakční rozhodnutí mohou být přijímána svobodně </a:t>
            </a: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v rámci zavedené redakční linie</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vydavatele).</a:t>
            </a:r>
          </a:p>
        </p:txBody>
      </p:sp>
    </p:spTree>
    <p:extLst>
      <p:ext uri="{BB962C8B-B14F-4D97-AF65-F5344CB8AC3E}">
        <p14:creationId xmlns:p14="http://schemas.microsoft.com/office/powerpoint/2010/main" val="1819532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9BD6F29-270E-B689-A53F-EFB860425E6F}"/>
              </a:ext>
            </a:extLst>
          </p:cNvPr>
          <p:cNvSpPr txBox="1"/>
          <p:nvPr/>
        </p:nvSpPr>
        <p:spPr>
          <a:xfrm>
            <a:off x="625206" y="654956"/>
            <a:ext cx="11140808" cy="2451953"/>
          </a:xfrm>
          <a:prstGeom prst="rect">
            <a:avLst/>
          </a:prstGeom>
          <a:noFill/>
        </p:spPr>
        <p:txBody>
          <a:bodyPr wrap="square">
            <a:spAutoFit/>
          </a:bodyPr>
          <a:lstStyle/>
          <a:p>
            <a:pPr marL="228600">
              <a:spcAft>
                <a:spcPts val="800"/>
              </a:spcAft>
            </a:pPr>
            <a:r>
              <a:rPr lang="cs-CZ" sz="20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články 7 až 13</a:t>
            </a:r>
            <a:endParaRPr lang="cs-CZ"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7 - Vnitrostátní regulační orgány</a:t>
            </a:r>
          </a:p>
          <a:p>
            <a:pPr marL="228600">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8 - 11 Evropský sbor pro mediální služby</a:t>
            </a:r>
          </a:p>
          <a:p>
            <a:pPr marL="228600">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12 - Konzultační mechanismus</a:t>
            </a:r>
          </a:p>
          <a:p>
            <a:pPr marL="228600">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13 - Úkoly sboru </a:t>
            </a:r>
          </a:p>
          <a:p>
            <a:pPr marL="228600">
              <a:spcAft>
                <a:spcPts val="800"/>
              </a:spcAft>
            </a:pPr>
            <a:r>
              <a:rPr lang="cs-CZ" sz="20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článek 28: </a:t>
            </a: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Změna směrnice 2010/13/EU (AVMSD) = zrušení ERGA + nahrazení Sborem</a:t>
            </a:r>
          </a:p>
        </p:txBody>
      </p:sp>
      <p:sp>
        <p:nvSpPr>
          <p:cNvPr id="5" name="TextovéPole 4">
            <a:extLst>
              <a:ext uri="{FF2B5EF4-FFF2-40B4-BE49-F238E27FC236}">
                <a16:creationId xmlns:a16="http://schemas.microsoft.com/office/drawing/2014/main" id="{C408ADF9-8226-5337-6AA4-7E083B9214EB}"/>
              </a:ext>
            </a:extLst>
          </p:cNvPr>
          <p:cNvSpPr txBox="1"/>
          <p:nvPr/>
        </p:nvSpPr>
        <p:spPr>
          <a:xfrm>
            <a:off x="625206" y="3429000"/>
            <a:ext cx="11140808" cy="2708177"/>
          </a:xfrm>
          <a:prstGeom prst="rect">
            <a:avLst/>
          </a:prstGeom>
          <a:noFill/>
        </p:spPr>
        <p:txBody>
          <a:bodyPr wrap="square">
            <a:spAutoFit/>
          </a:bodyPr>
          <a:lstStyle/>
          <a:p>
            <a:pPr marL="228600">
              <a:lnSpc>
                <a:spcPct val="115000"/>
              </a:lnSpc>
              <a:spcAft>
                <a:spcPts val="800"/>
              </a:spcAft>
            </a:pPr>
            <a:r>
              <a:rPr lang="cs-CZ" sz="2000" b="1" kern="1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Účinnost za 12 měsíců = od 6.5.2025</a:t>
            </a:r>
            <a:endParaRPr lang="cs-CZ"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0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články 14 až 17</a:t>
            </a:r>
            <a:r>
              <a:rPr lang="cs-CZ" sz="20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cs-CZ"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14 - Strukturovaná spolupráce </a:t>
            </a:r>
            <a:r>
              <a:rPr lang="cs-CZ" sz="2000" i="1" kern="100" dirty="0">
                <a:effectLst/>
                <a:latin typeface="Calibri" panose="020F0502020204030204" pitchFamily="34" charset="0"/>
                <a:ea typeface="Calibri" panose="020F0502020204030204" pitchFamily="34" charset="0"/>
                <a:cs typeface="Times New Roman" panose="02020603050405020304" pitchFamily="18" charset="0"/>
              </a:rPr>
              <a:t>(regulátorů a vnitrostátních orgánů)</a:t>
            </a:r>
            <a:endParaRPr lang="cs-CZ"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15 - Vymáhání povinností poskytovatelů platforem pro sdílení videonahrávek</a:t>
            </a:r>
          </a:p>
          <a:p>
            <a:pPr marL="228600">
              <a:lnSpc>
                <a:spcPct val="115000"/>
              </a:lnSpc>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16 - Pokyny k otázkám regulace v oblasti médií</a:t>
            </a:r>
          </a:p>
          <a:p>
            <a:pPr marL="228600">
              <a:lnSpc>
                <a:spcPct val="115000"/>
              </a:lnSpc>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17 - Koordinace opatření týkajících se mediálních služeb ze zemí mimo Unii</a:t>
            </a:r>
          </a:p>
        </p:txBody>
      </p:sp>
    </p:spTree>
    <p:extLst>
      <p:ext uri="{BB962C8B-B14F-4D97-AF65-F5344CB8AC3E}">
        <p14:creationId xmlns:p14="http://schemas.microsoft.com/office/powerpoint/2010/main" val="163809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37347F4-7100-E9AB-440C-2F557F4B6BB2}"/>
              </a:ext>
            </a:extLst>
          </p:cNvPr>
          <p:cNvSpPr txBox="1"/>
          <p:nvPr/>
        </p:nvSpPr>
        <p:spPr>
          <a:xfrm>
            <a:off x="769344" y="609028"/>
            <a:ext cx="10653311" cy="5484258"/>
          </a:xfrm>
          <a:prstGeom prst="rect">
            <a:avLst/>
          </a:prstGeom>
          <a:noFill/>
        </p:spPr>
        <p:txBody>
          <a:bodyPr wrap="square">
            <a:spAutoFit/>
          </a:bodyPr>
          <a:lstStyle/>
          <a:p>
            <a:pPr marL="228600">
              <a:lnSpc>
                <a:spcPct val="115000"/>
              </a:lnSpc>
              <a:spcAft>
                <a:spcPts val="800"/>
              </a:spcAft>
            </a:pPr>
            <a:r>
              <a:rPr lang="cs-CZ" sz="2400" b="1" kern="1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Účinnost za 15 měsíců = od 6.8.2025</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Články 4.3 – 4.9, 6.1+6.2, 5, 18, 19, 21-25</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4.3 – 4.9. </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Členské státy zajišťují účinnou ochranu novinářských zdrojů a důvěrné komunikace – nesmí použít spyware, požadovat vyzrazení novinářských zdrojů či omezit osobní svobodu novináře - pouze v případech vyšetřování závažných trestných činů a se schválením justičního orgánu</a:t>
            </a:r>
          </a:p>
          <a:p>
            <a:pPr marL="228600">
              <a:lnSpc>
                <a:spcPct val="150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5 </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Záruky nezávislého fungování poskytovatelů veřejnoprávních mediálních služeb</a:t>
            </a:r>
          </a:p>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6.1. + 6.2.  </a:t>
            </a:r>
          </a:p>
          <a:p>
            <a:pPr marL="228600">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Odst. 6.1 – povinnost vydavatelů zveřejnit majitele + roční příjmy ze státní inzerce a od subjektů veřejné správy ze třetích zemí</a:t>
            </a:r>
          </a:p>
          <a:p>
            <a:pPr marL="228600">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Odst. 6.2 - vnitrostátní databáze vlastnictví médií</a:t>
            </a:r>
          </a:p>
        </p:txBody>
      </p:sp>
    </p:spTree>
    <p:extLst>
      <p:ext uri="{BB962C8B-B14F-4D97-AF65-F5344CB8AC3E}">
        <p14:creationId xmlns:p14="http://schemas.microsoft.com/office/powerpoint/2010/main" val="2974388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A599CB7-7F5F-EE58-37B7-ECD65F2351F4}"/>
              </a:ext>
            </a:extLst>
          </p:cNvPr>
          <p:cNvSpPr txBox="1"/>
          <p:nvPr/>
        </p:nvSpPr>
        <p:spPr>
          <a:xfrm>
            <a:off x="609600" y="326772"/>
            <a:ext cx="10972800" cy="6204455"/>
          </a:xfrm>
          <a:prstGeom prst="rect">
            <a:avLst/>
          </a:prstGeom>
          <a:noFill/>
        </p:spPr>
        <p:txBody>
          <a:bodyPr wrap="square">
            <a:spAutoFit/>
          </a:bodyPr>
          <a:lstStyle/>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18</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 Obsah poskytovatelů mediálních služeb na velmi velkých online platformách</a:t>
            </a:r>
          </a:p>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19</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 Strukturovaný dialog (</a:t>
            </a:r>
            <a:r>
              <a:rPr lang="cs-CZ" sz="2400" i="1" kern="100" dirty="0">
                <a:effectLst/>
                <a:latin typeface="Calibri" panose="020F0502020204030204" pitchFamily="34" charset="0"/>
                <a:ea typeface="Calibri" panose="020F0502020204030204" pitchFamily="34" charset="0"/>
                <a:cs typeface="Times New Roman" panose="02020603050405020304" pitchFamily="18" charset="0"/>
              </a:rPr>
              <a:t>Sbor pravidelně pořádá strukturovaný dialog mezi poskytovateli velmi velkých online platforem, zástupců poskytovatelů mediálních služeb a zástupci občanské společnosti</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21</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 Vnitrostátní opatření týkající se poskytovatelů mediálních služeb (</a:t>
            </a:r>
            <a:r>
              <a:rPr lang="cs-CZ" sz="2400" i="1" kern="100" dirty="0">
                <a:effectLst/>
                <a:latin typeface="Calibri" panose="020F0502020204030204" pitchFamily="34" charset="0"/>
                <a:ea typeface="Calibri" panose="020F0502020204030204" pitchFamily="34" charset="0"/>
                <a:cs typeface="Times New Roman" panose="02020603050405020304" pitchFamily="18" charset="0"/>
              </a:rPr>
              <a:t>Mediální společnosti mohou napadnout legislativní, regulační nebo správní opatření, která mají dopad na pluralitu a jejich redakční nezávislost - Jedná se o konkrétní nástroj proti zásahům státu (například náhlé odebrání televizní licence, zákaz účasti novinářů na tiskových konferencích, uzavření redakce atd.)</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22</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 Posouzení spojování (fúzí) na mediálním trhu</a:t>
            </a:r>
          </a:p>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23</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 Stanoviska ke spojením na mediálním trhu</a:t>
            </a:r>
          </a:p>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24</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 Měření sledovanosti</a:t>
            </a:r>
          </a:p>
          <a:p>
            <a:pPr marL="228600">
              <a:lnSpc>
                <a:spcPct val="115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25</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 Přidělování veřejných prostředků na reklamu zadávanou státem</a:t>
            </a:r>
          </a:p>
        </p:txBody>
      </p:sp>
    </p:spTree>
    <p:extLst>
      <p:ext uri="{BB962C8B-B14F-4D97-AF65-F5344CB8AC3E}">
        <p14:creationId xmlns:p14="http://schemas.microsoft.com/office/powerpoint/2010/main" val="3825630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ABC98A3-957A-B10B-70C4-4B8E550C373D}"/>
              </a:ext>
            </a:extLst>
          </p:cNvPr>
          <p:cNvSpPr txBox="1"/>
          <p:nvPr/>
        </p:nvSpPr>
        <p:spPr>
          <a:xfrm>
            <a:off x="874004" y="608003"/>
            <a:ext cx="10443991" cy="3245697"/>
          </a:xfrm>
          <a:prstGeom prst="rect">
            <a:avLst/>
          </a:prstGeom>
          <a:noFill/>
        </p:spPr>
        <p:txBody>
          <a:bodyPr wrap="square">
            <a:spAutoFit/>
          </a:bodyPr>
          <a:lstStyle/>
          <a:p>
            <a:pPr marL="228600">
              <a:lnSpc>
                <a:spcPct val="115000"/>
              </a:lnSpc>
              <a:spcAft>
                <a:spcPts val="800"/>
              </a:spcAft>
            </a:pPr>
            <a:r>
              <a:rPr lang="cs-CZ" sz="2400" b="1" kern="1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Účinnost za 36 měsíců = od 6.5.2027</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Čl. 20: Právo na přizpůsobení nabídky médií</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cs-CZ" sz="2400" i="1" kern="100" dirty="0">
                <a:effectLst/>
                <a:latin typeface="Calibri" panose="020F0502020204030204" pitchFamily="34" charset="0"/>
                <a:ea typeface="Calibri" panose="020F0502020204030204" pitchFamily="34" charset="0"/>
                <a:cs typeface="Times New Roman" panose="02020603050405020304" pitchFamily="18" charset="0"/>
              </a:rPr>
              <a:t>Uživatelé mají právo snadno změnit konfiguraci, včetně výchozího nastavení, jakéhokoli zařízení nebo uživatelského rozhraní, které řídí nebo spravuje přístup k medi</a:t>
            </a:r>
            <a:r>
              <a:rPr lang="cs-CZ" sz="2400" i="1" kern="100" dirty="0">
                <a:effectLst/>
                <a:latin typeface="Calibri" panose="020F0502020204030204" pitchFamily="34" charset="0"/>
                <a:ea typeface="Calibri" panose="020F0502020204030204" pitchFamily="34" charset="0"/>
                <a:cs typeface="Calibri" panose="020F0502020204030204" pitchFamily="34" charset="0"/>
              </a:rPr>
              <a:t>á</a:t>
            </a:r>
            <a:r>
              <a:rPr lang="cs-CZ" sz="2400" i="1" kern="100" dirty="0">
                <a:effectLst/>
                <a:latin typeface="Calibri" panose="020F0502020204030204" pitchFamily="34" charset="0"/>
                <a:ea typeface="Calibri" panose="020F0502020204030204" pitchFamily="34" charset="0"/>
                <a:cs typeface="Times New Roman" panose="02020603050405020304" pitchFamily="18" charset="0"/>
              </a:rPr>
              <a:t>ln</a:t>
            </a:r>
            <a:r>
              <a:rPr lang="cs-CZ" sz="2400" i="1" kern="100" dirty="0">
                <a:effectLst/>
                <a:latin typeface="Calibri" panose="020F0502020204030204" pitchFamily="34" charset="0"/>
                <a:ea typeface="Calibri" panose="020F0502020204030204" pitchFamily="34" charset="0"/>
                <a:cs typeface="Calibri" panose="020F0502020204030204" pitchFamily="34" charset="0"/>
              </a:rPr>
              <a:t>í</a:t>
            </a:r>
            <a:r>
              <a:rPr lang="cs-CZ" sz="2400" i="1" kern="100" dirty="0">
                <a:effectLst/>
                <a:latin typeface="Calibri" panose="020F0502020204030204" pitchFamily="34" charset="0"/>
                <a:ea typeface="Calibri" panose="020F0502020204030204" pitchFamily="34" charset="0"/>
                <a:cs typeface="Times New Roman" panose="02020603050405020304" pitchFamily="18" charset="0"/>
              </a:rPr>
              <a:t>m slu</a:t>
            </a:r>
            <a:r>
              <a:rPr lang="cs-CZ" sz="2400" i="1" kern="100" dirty="0">
                <a:effectLst/>
                <a:latin typeface="Calibri" panose="020F0502020204030204" pitchFamily="34" charset="0"/>
                <a:ea typeface="Calibri" panose="020F0502020204030204" pitchFamily="34" charset="0"/>
                <a:cs typeface="Calibri" panose="020F0502020204030204" pitchFamily="34" charset="0"/>
              </a:rPr>
              <a:t>ž</a:t>
            </a:r>
            <a:r>
              <a:rPr lang="cs-CZ" sz="2400" i="1" kern="100" dirty="0">
                <a:effectLst/>
                <a:latin typeface="Calibri" panose="020F0502020204030204" pitchFamily="34" charset="0"/>
                <a:ea typeface="Calibri" panose="020F0502020204030204" pitchFamily="34" charset="0"/>
                <a:cs typeface="Times New Roman" panose="02020603050405020304" pitchFamily="18" charset="0"/>
              </a:rPr>
              <a:t>b</a:t>
            </a:r>
            <a:r>
              <a:rPr lang="cs-CZ" sz="2400" i="1" kern="100" dirty="0">
                <a:effectLst/>
                <a:latin typeface="Calibri" panose="020F0502020204030204" pitchFamily="34" charset="0"/>
                <a:ea typeface="Calibri" panose="020F0502020204030204" pitchFamily="34" charset="0"/>
                <a:cs typeface="Calibri" panose="020F0502020204030204" pitchFamily="34" charset="0"/>
              </a:rPr>
              <a:t>á</a:t>
            </a:r>
            <a:r>
              <a:rPr lang="cs-CZ" sz="2400" i="1" kern="100" dirty="0">
                <a:effectLst/>
                <a:latin typeface="Calibri" panose="020F0502020204030204" pitchFamily="34" charset="0"/>
                <a:ea typeface="Calibri" panose="020F0502020204030204" pitchFamily="34" charset="0"/>
                <a:cs typeface="Times New Roman" panose="02020603050405020304" pitchFamily="18" charset="0"/>
              </a:rPr>
              <a:t>m poskytujícím pořady a využívání těchto služeb, aby si mohli nabídku médií přizpůsobit podle svých zájmů nebo preferencí v souladu s právem Unie..</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ovéPole 4">
            <a:extLst>
              <a:ext uri="{FF2B5EF4-FFF2-40B4-BE49-F238E27FC236}">
                <a16:creationId xmlns:a16="http://schemas.microsoft.com/office/drawing/2014/main" id="{6A67F8B9-D597-5708-CC12-7397EB315D95}"/>
              </a:ext>
            </a:extLst>
          </p:cNvPr>
          <p:cNvSpPr txBox="1"/>
          <p:nvPr/>
        </p:nvSpPr>
        <p:spPr>
          <a:xfrm>
            <a:off x="1187068" y="4376368"/>
            <a:ext cx="6097836" cy="1465529"/>
          </a:xfrm>
          <a:prstGeom prst="rect">
            <a:avLst/>
          </a:prstGeom>
          <a:noFill/>
        </p:spPr>
        <p:txBody>
          <a:bodyPr wrap="square">
            <a:spAutoFit/>
          </a:bodyPr>
          <a:lstStyle/>
          <a:p>
            <a:pPr>
              <a:lnSpc>
                <a:spcPct val="107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Pojmy:</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Evropský sbor pro mediální služby (Sbor)</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Poskytovatel mediálních služeb (vydavatel)</a:t>
            </a:r>
          </a:p>
        </p:txBody>
      </p:sp>
    </p:spTree>
    <p:extLst>
      <p:ext uri="{BB962C8B-B14F-4D97-AF65-F5344CB8AC3E}">
        <p14:creationId xmlns:p14="http://schemas.microsoft.com/office/powerpoint/2010/main" val="1080895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FA2B19C-3A10-867A-0895-3E62BA856573}"/>
              </a:ext>
            </a:extLst>
          </p:cNvPr>
          <p:cNvSpPr txBox="1"/>
          <p:nvPr/>
        </p:nvSpPr>
        <p:spPr>
          <a:xfrm>
            <a:off x="1087915" y="664460"/>
            <a:ext cx="6097836" cy="470000"/>
          </a:xfrm>
          <a:prstGeom prst="rect">
            <a:avLst/>
          </a:prstGeom>
          <a:noFill/>
        </p:spPr>
        <p:txBody>
          <a:bodyPr wrap="square">
            <a:spAutoFit/>
          </a:bodyPr>
          <a:lstStyle/>
          <a:p>
            <a:pPr>
              <a:lnSpc>
                <a:spcPct val="107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Evropský sbor pro mediální služby (Sbor)</a:t>
            </a:r>
          </a:p>
        </p:txBody>
      </p:sp>
      <p:sp>
        <p:nvSpPr>
          <p:cNvPr id="5" name="TextovéPole 4">
            <a:extLst>
              <a:ext uri="{FF2B5EF4-FFF2-40B4-BE49-F238E27FC236}">
                <a16:creationId xmlns:a16="http://schemas.microsoft.com/office/drawing/2014/main" id="{6AA91566-D189-7D0A-9308-CD3BA5C70122}"/>
              </a:ext>
            </a:extLst>
          </p:cNvPr>
          <p:cNvSpPr txBox="1"/>
          <p:nvPr/>
        </p:nvSpPr>
        <p:spPr>
          <a:xfrm>
            <a:off x="958467" y="1378401"/>
            <a:ext cx="10587210" cy="4934684"/>
          </a:xfrm>
          <a:prstGeom prst="rect">
            <a:avLst/>
          </a:prstGeom>
          <a:noFill/>
        </p:spPr>
        <p:txBody>
          <a:bodyPr wrap="square">
            <a:spAutoFit/>
          </a:bodyPr>
          <a:lstStyle/>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Bude složen ze zástupců regulátorů pro audiovizuální média a nahrazuje Evropskou skupinu regulátorů audiovizuálních mediálních služeb (ERGA) (ten byl zřízen článkem 30b směrnice o audiovizuálních mediálních službách, který EMFA ruší.</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 Sbor je nezávislý subjekt: nepřijímá pokyny od žádné vlády, instituce, osoby nebo orgánu (čl. 9). </a:t>
            </a:r>
          </a:p>
          <a:p>
            <a:pPr marL="342900" indent="-342900">
              <a:lnSpc>
                <a:spcPct val="107000"/>
              </a:lnSpc>
              <a:spcAft>
                <a:spcPts val="800"/>
              </a:spcAft>
              <a:buFontTx/>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Evropská komise poskytne Sboru sekretariát (čl. 11). </a:t>
            </a:r>
          </a:p>
          <a:p>
            <a:pPr marL="342900" indent="-342900">
              <a:lnSpc>
                <a:spcPct val="107000"/>
              </a:lnSpc>
              <a:spcAft>
                <a:spcPts val="800"/>
              </a:spcAft>
              <a:buFontTx/>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Evropská komise jmenuje do Sboru svého zástupce, který se bude účastnit jednání Sboru bez hlasovacího práva</a:t>
            </a:r>
          </a:p>
          <a:p>
            <a:pPr marL="342900" indent="-342900">
              <a:lnSpc>
                <a:spcPct val="107000"/>
              </a:lnSpc>
              <a:spcAft>
                <a:spcPts val="800"/>
              </a:spcAft>
              <a:buFontTx/>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Sekretariát bude sídlit v Bruselu - jako součást útvarů Komise - a bude mít minimálně čtyři zaměstnance.</a:t>
            </a:r>
          </a:p>
          <a:p>
            <a:pPr marL="342900" indent="-342900">
              <a:lnSpc>
                <a:spcPct val="107000"/>
              </a:lnSpc>
              <a:spcAft>
                <a:spcPts val="800"/>
              </a:spcAft>
              <a:buFontTx/>
              <a:buChar char="-"/>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Sbor je odpovědný za prosazování některých částí EMFA (Kapitola III. = čl. 7-25)</a:t>
            </a:r>
          </a:p>
        </p:txBody>
      </p:sp>
    </p:spTree>
    <p:extLst>
      <p:ext uri="{BB962C8B-B14F-4D97-AF65-F5344CB8AC3E}">
        <p14:creationId xmlns:p14="http://schemas.microsoft.com/office/powerpoint/2010/main" val="1144010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EEE6071-AB1F-1FF3-9119-4575F2E5D0D2}"/>
              </a:ext>
            </a:extLst>
          </p:cNvPr>
          <p:cNvSpPr txBox="1"/>
          <p:nvPr/>
        </p:nvSpPr>
        <p:spPr>
          <a:xfrm>
            <a:off x="936434" y="3883712"/>
            <a:ext cx="10393496" cy="1938992"/>
          </a:xfrm>
          <a:prstGeom prst="rect">
            <a:avLst/>
          </a:prstGeom>
          <a:noFill/>
        </p:spPr>
        <p:txBody>
          <a:bodyPr wrap="square">
            <a:spAutoFit/>
          </a:bodyPr>
          <a:lstStyle/>
          <a:p>
            <a:r>
              <a:rPr lang="cs-CZ" sz="2400" b="1" dirty="0">
                <a:effectLst/>
                <a:latin typeface="Calibri" panose="020F0502020204030204" pitchFamily="34" charset="0"/>
                <a:ea typeface="Calibri" panose="020F0502020204030204" pitchFamily="34" charset="0"/>
                <a:cs typeface="Times New Roman" panose="02020603050405020304" pitchFamily="18" charset="0"/>
              </a:rPr>
              <a:t>Konzultační mechanismus (čl. 12)</a:t>
            </a:r>
          </a:p>
          <a:p>
            <a:r>
              <a:rPr lang="cs-CZ" sz="2400" dirty="0">
                <a:effectLst/>
                <a:latin typeface="Calibri" panose="020F0502020204030204" pitchFamily="34" charset="0"/>
                <a:ea typeface="Calibri" panose="020F0502020204030204" pitchFamily="34" charset="0"/>
                <a:cs typeface="Times New Roman" panose="02020603050405020304" pitchFamily="18" charset="0"/>
              </a:rPr>
              <a:t>Pokud mají pravidla v rámci kapitoly III dopad na tisk, bude muset Sbor konzultovat zástupce tohoto odvětví. Mezi zástupce patří tiskové rady, novinářské asociace, odborové a další profesní organizace. Lze konzultovat i akademickou obec (bod 40 odůvodnění). </a:t>
            </a:r>
            <a:endParaRPr lang="cs-CZ"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ovéPole 4">
            <a:extLst>
              <a:ext uri="{FF2B5EF4-FFF2-40B4-BE49-F238E27FC236}">
                <a16:creationId xmlns:a16="http://schemas.microsoft.com/office/drawing/2014/main" id="{F3B3E1FC-CA00-6DA5-60E0-8F2D69406ED6}"/>
              </a:ext>
            </a:extLst>
          </p:cNvPr>
          <p:cNvSpPr txBox="1"/>
          <p:nvPr/>
        </p:nvSpPr>
        <p:spPr>
          <a:xfrm>
            <a:off x="936434" y="786616"/>
            <a:ext cx="10356314" cy="2642384"/>
          </a:xfrm>
          <a:prstGeom prst="rect">
            <a:avLst/>
          </a:prstGeom>
          <a:noFill/>
        </p:spPr>
        <p:txBody>
          <a:bodyPr wrap="square">
            <a:spAutoFit/>
          </a:bodyPr>
          <a:lstStyle/>
          <a:p>
            <a:pPr>
              <a:lnSpc>
                <a:spcPct val="107000"/>
              </a:lnSpc>
              <a:spcAft>
                <a:spcPts val="800"/>
              </a:spcAft>
            </a:pP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Pravomoci Sboru</a:t>
            </a:r>
          </a:p>
          <a:p>
            <a:pPr>
              <a:lnSpc>
                <a:spcPct val="107000"/>
              </a:lnSpc>
              <a:spcAft>
                <a:spcPts val="800"/>
              </a:spcAft>
            </a:pPr>
            <a:r>
              <a:rPr lang="cs-CZ" sz="2400" kern="100" dirty="0">
                <a:latin typeface="Calibri" panose="020F0502020204030204" pitchFamily="34" charset="0"/>
                <a:ea typeface="Calibri" panose="020F0502020204030204" pitchFamily="34" charset="0"/>
                <a:cs typeface="Times New Roman" panose="02020603050405020304" pitchFamily="18" charset="0"/>
              </a:rPr>
              <a:t>Je </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poradním orgánem, který poskytuje Evropské komisi odborné znalosti. Připravuje nezávazná stanoviska nebo podporuje Evropskou komisi při vypracovávání pokynů. Očekáváme pokyny týkající se moderování mediálního obsahu na velmi rozsáhlých platformách (čl. 18), transparentnosti systémů měření sledovanosti (čl. 24), dopadu koncentrace médií na pluralitu médií (čl. 22).</a:t>
            </a:r>
          </a:p>
        </p:txBody>
      </p:sp>
    </p:spTree>
    <p:extLst>
      <p:ext uri="{BB962C8B-B14F-4D97-AF65-F5344CB8AC3E}">
        <p14:creationId xmlns:p14="http://schemas.microsoft.com/office/powerpoint/2010/main" val="4174546591"/>
      </p:ext>
    </p:extLst>
  </p:cSld>
  <p:clrMapOvr>
    <a:masterClrMapping/>
  </p:clrMapOvr>
</p:sld>
</file>

<file path=ppt/theme/theme1.xml><?xml version="1.0" encoding="utf-8"?>
<a:theme xmlns:a="http://schemas.openxmlformats.org/drawingml/2006/main" name="PunchcardVTI">
  <a:themeElements>
    <a:clrScheme name="Punchcard">
      <a:dk1>
        <a:srgbClr val="000000"/>
      </a:dk1>
      <a:lt1>
        <a:srgbClr val="FFFFFF"/>
      </a:lt1>
      <a:dk2>
        <a:srgbClr val="00224B"/>
      </a:dk2>
      <a:lt2>
        <a:srgbClr val="EFF0EF"/>
      </a:lt2>
      <a:accent1>
        <a:srgbClr val="00B2F3"/>
      </a:accent1>
      <a:accent2>
        <a:srgbClr val="0471CC"/>
      </a:accent2>
      <a:accent3>
        <a:srgbClr val="14BBA9"/>
      </a:accent3>
      <a:accent4>
        <a:srgbClr val="8BB93B"/>
      </a:accent4>
      <a:accent5>
        <a:srgbClr val="EC970C"/>
      </a:accent5>
      <a:accent6>
        <a:srgbClr val="F55822"/>
      </a:accent6>
      <a:hlink>
        <a:srgbClr val="008EE6"/>
      </a:hlink>
      <a:folHlink>
        <a:srgbClr val="808C8E"/>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docProps/app.xml><?xml version="1.0" encoding="utf-8"?>
<Properties xmlns="http://schemas.openxmlformats.org/officeDocument/2006/extended-properties" xmlns:vt="http://schemas.openxmlformats.org/officeDocument/2006/docPropsVTypes">
  <TotalTime>134</TotalTime>
  <Words>2435</Words>
  <Application>Microsoft Office PowerPoint</Application>
  <PresentationFormat>Širokoúhlá obrazovka</PresentationFormat>
  <Paragraphs>123</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Lato</vt:lpstr>
      <vt:lpstr>Neue Haas Grotesk Text Pro</vt:lpstr>
      <vt:lpstr>PunchcardVTI</vt:lpstr>
      <vt:lpstr>Evropský zákon  o svobodě médií  (EMFA)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Děkujeme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Evropský zákon  o svobodě médií  (EMFA)</dc:title>
  <dc:creator>Teri Sýkorová</dc:creator>
  <cp:lastModifiedBy>Teri Sýkorová</cp:lastModifiedBy>
  <cp:revision>7</cp:revision>
  <dcterms:created xsi:type="dcterms:W3CDTF">2024-04-29T07:00:39Z</dcterms:created>
  <dcterms:modified xsi:type="dcterms:W3CDTF">2024-04-29T09:15:21Z</dcterms:modified>
</cp:coreProperties>
</file>